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9" r:id="rId4"/>
    <p:sldId id="258" r:id="rId5"/>
    <p:sldId id="262" r:id="rId6"/>
    <p:sldId id="263" r:id="rId7"/>
    <p:sldId id="264" r:id="rId8"/>
    <p:sldId id="265" r:id="rId9"/>
    <p:sldId id="266" r:id="rId10"/>
    <p:sldId id="267" r:id="rId11"/>
    <p:sldId id="268" r:id="rId12"/>
    <p:sldId id="269" r:id="rId13"/>
    <p:sldId id="270" r:id="rId14"/>
    <p:sldId id="271" r:id="rId15"/>
    <p:sldId id="272" r:id="rId16"/>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EEE26"/>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15" autoAdjust="0"/>
    <p:restoredTop sz="94660"/>
  </p:normalViewPr>
  <p:slideViewPr>
    <p:cSldViewPr>
      <p:cViewPr varScale="1">
        <p:scale>
          <a:sx n="72" d="100"/>
          <a:sy n="72" d="100"/>
        </p:scale>
        <p:origin x="-1164" y="-102"/>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2">
        <a:schemeClr val="bg2"/>
      </p:bgRef>
    </p:bg>
    <p:spTree>
      <p:nvGrpSpPr>
        <p:cNvPr id="1" name=""/>
        <p:cNvGrpSpPr/>
        <p:nvPr/>
      </p:nvGrpSpPr>
      <p:grpSpPr>
        <a:xfrm>
          <a:off x="0" y="0"/>
          <a:ext cx="0" cy="0"/>
          <a:chOff x="0" y="0"/>
          <a:chExt cx="0" cy="0"/>
        </a:xfrm>
      </p:grpSpPr>
      <p:sp>
        <p:nvSpPr>
          <p:cNvPr id="10" name="Rectangle 9"/>
          <p:cNvSpPr/>
          <p:nvPr/>
        </p:nvSpPr>
        <p:spPr>
          <a:xfrm>
            <a:off x="-1" y="2545080"/>
            <a:ext cx="9144000" cy="3255264"/>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1" y="2667000"/>
            <a:ext cx="9144000" cy="2739571"/>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 y="5479143"/>
            <a:ext cx="9144000" cy="235857"/>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228599" y="2819400"/>
            <a:ext cx="8686800" cy="1470025"/>
          </a:xfrm>
        </p:spPr>
        <p:txBody>
          <a:bodyPr anchor="b">
            <a:noAutofit/>
          </a:bodyPr>
          <a:lstStyle>
            <a:lvl1pPr>
              <a:defRPr sz="7200" b="0" cap="none" spc="0">
                <a:ln w="13970" cmpd="sng">
                  <a:solidFill>
                    <a:srgbClr val="FFFFFF"/>
                  </a:solidFill>
                  <a:prstDash val="solid"/>
                </a:ln>
                <a:solidFill>
                  <a:srgbClr val="FFFFFF"/>
                </a:solidFill>
                <a:effectLst>
                  <a:outerShdw blurRad="63500" dir="3600000" algn="tl" rotWithShape="0">
                    <a:srgbClr val="000000">
                      <a:alpha val="70000"/>
                    </a:srgbClr>
                  </a:outerShdw>
                </a:effectLst>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571499" y="4800600"/>
            <a:ext cx="8001000" cy="5334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F0230D98-8D2A-4D2E-91D3-785FB3D1E265}" type="datetimeFigureOut">
              <a:rPr lang="es-CO" smtClean="0"/>
              <a:pPr/>
              <a:t>16/08/2014</a:t>
            </a:fld>
            <a:endParaRPr lang="es-CO"/>
          </a:p>
        </p:txBody>
      </p:sp>
      <p:sp>
        <p:nvSpPr>
          <p:cNvPr id="5" name="Footer Placeholder 4"/>
          <p:cNvSpPr>
            <a:spLocks noGrp="1"/>
          </p:cNvSpPr>
          <p:nvPr>
            <p:ph type="ftr" sz="quarter" idx="11"/>
          </p:nvPr>
        </p:nvSpPr>
        <p:spPr>
          <a:xfrm>
            <a:off x="5791200" y="6356350"/>
            <a:ext cx="2895600" cy="365125"/>
          </a:xfrm>
        </p:spPr>
        <p:txBody>
          <a:bodyPr/>
          <a:lstStyle>
            <a:lvl1pPr algn="r">
              <a:defRPr/>
            </a:lvl1pPr>
          </a:lstStyle>
          <a:p>
            <a:endParaRPr lang="es-CO"/>
          </a:p>
        </p:txBody>
      </p:sp>
      <p:sp>
        <p:nvSpPr>
          <p:cNvPr id="11" name="TextBox 10"/>
          <p:cNvSpPr txBox="1"/>
          <p:nvPr/>
        </p:nvSpPr>
        <p:spPr>
          <a:xfrm>
            <a:off x="3148584" y="4261104"/>
            <a:ext cx="1219200" cy="584775"/>
          </a:xfrm>
          <a:prstGeom prst="rect">
            <a:avLst/>
          </a:prstGeom>
          <a:noFill/>
        </p:spPr>
        <p:txBody>
          <a:bodyPr wrap="square" rtlCol="0">
            <a:spAutoFit/>
          </a:bodyPr>
          <a:lstStyle/>
          <a:p>
            <a:pPr algn="r"/>
            <a:r>
              <a:rPr lang="en-US" sz="3200" spc="150" dirty="0" smtClean="0">
                <a:solidFill>
                  <a:schemeClr val="accent1"/>
                </a:solidFill>
                <a:sym typeface="Wingdings"/>
              </a:rPr>
              <a:t></a:t>
            </a:r>
            <a:endParaRPr lang="en-US" sz="3200" spc="150" dirty="0">
              <a:solidFill>
                <a:schemeClr val="accent1"/>
              </a:solidFill>
            </a:endParaRPr>
          </a:p>
        </p:txBody>
      </p:sp>
      <p:sp>
        <p:nvSpPr>
          <p:cNvPr id="6" name="Slide Number Placeholder 5"/>
          <p:cNvSpPr>
            <a:spLocks noGrp="1"/>
          </p:cNvSpPr>
          <p:nvPr>
            <p:ph type="sldNum" sz="quarter" idx="12"/>
          </p:nvPr>
        </p:nvSpPr>
        <p:spPr>
          <a:xfrm>
            <a:off x="3962399" y="4392168"/>
            <a:ext cx="1219200" cy="365125"/>
          </a:xfrm>
        </p:spPr>
        <p:txBody>
          <a:bodyPr/>
          <a:lstStyle>
            <a:lvl1pPr algn="ctr">
              <a:defRPr sz="2400">
                <a:latin typeface="+mj-lt"/>
              </a:defRPr>
            </a:lvl1pPr>
          </a:lstStyle>
          <a:p>
            <a:fld id="{D689F951-4724-4936-BF1F-309142FE7A1F}" type="slidenum">
              <a:rPr lang="es-CO" smtClean="0"/>
              <a:pPr/>
              <a:t>‹Nº›</a:t>
            </a:fld>
            <a:endParaRPr lang="es-CO"/>
          </a:p>
        </p:txBody>
      </p:sp>
      <p:sp>
        <p:nvSpPr>
          <p:cNvPr id="15" name="TextBox 14"/>
          <p:cNvSpPr txBox="1"/>
          <p:nvPr/>
        </p:nvSpPr>
        <p:spPr>
          <a:xfrm>
            <a:off x="4818888" y="4261104"/>
            <a:ext cx="1219200" cy="584775"/>
          </a:xfrm>
          <a:prstGeom prst="rect">
            <a:avLst/>
          </a:prstGeom>
          <a:noFill/>
        </p:spPr>
        <p:txBody>
          <a:bodyPr wrap="square" rtlCol="0">
            <a:spAutoFit/>
          </a:bodyPr>
          <a:lstStyle/>
          <a:p>
            <a:pPr algn="l"/>
            <a:r>
              <a:rPr lang="en-US" sz="3200" spc="150" dirty="0" smtClean="0">
                <a:solidFill>
                  <a:schemeClr val="accent1"/>
                </a:solidFill>
                <a:sym typeface="Wingdings"/>
              </a:rPr>
              <a:t></a:t>
            </a:r>
            <a:endParaRPr lang="en-US" sz="3200" spc="150" dirty="0">
              <a:solidFill>
                <a:schemeClr val="accent1"/>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F0230D98-8D2A-4D2E-91D3-785FB3D1E265}" type="datetimeFigureOut">
              <a:rPr lang="es-CO" smtClean="0"/>
              <a:pPr/>
              <a:t>16/08/2014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D689F951-4724-4936-BF1F-309142FE7A1F}" type="slidenum">
              <a:rPr lang="es-CO" smtClean="0"/>
              <a:pPr/>
              <a:t>‹Nº›</a:t>
            </a:fld>
            <a:endParaRPr lang="es-C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bg>
      <p:bgRef idx="1001">
        <a:schemeClr val="bg1"/>
      </p:bgRef>
    </p:bg>
    <p:spTree>
      <p:nvGrpSpPr>
        <p:cNvPr id="1" name=""/>
        <p:cNvGrpSpPr/>
        <p:nvPr/>
      </p:nvGrpSpPr>
      <p:grpSpPr>
        <a:xfrm>
          <a:off x="0" y="0"/>
          <a:ext cx="0" cy="0"/>
          <a:chOff x="0" y="0"/>
          <a:chExt cx="0" cy="0"/>
        </a:xfrm>
      </p:grpSpPr>
      <p:sp>
        <p:nvSpPr>
          <p:cNvPr id="7" name="Rectangle 6"/>
          <p:cNvSpPr/>
          <p:nvPr/>
        </p:nvSpPr>
        <p:spPr>
          <a:xfrm rot="5400000">
            <a:off x="4591050" y="2409824"/>
            <a:ext cx="6858000" cy="2038351"/>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rot="5400000">
            <a:off x="4668203" y="2570797"/>
            <a:ext cx="6858000" cy="1716405"/>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Vertical Title 1"/>
          <p:cNvSpPr>
            <a:spLocks noGrp="1"/>
          </p:cNvSpPr>
          <p:nvPr>
            <p:ph type="title" orient="vert"/>
          </p:nvPr>
        </p:nvSpPr>
        <p:spPr>
          <a:xfrm>
            <a:off x="7315200" y="274638"/>
            <a:ext cx="1447800" cy="5851525"/>
          </a:xfrm>
        </p:spPr>
        <p:txBody>
          <a:bodyPr vert="eaVert" anchor="b"/>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199" y="274638"/>
            <a:ext cx="6353175"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F0230D98-8D2A-4D2E-91D3-785FB3D1E265}" type="datetimeFigureOut">
              <a:rPr lang="es-CO" smtClean="0"/>
              <a:pPr/>
              <a:t>16/08/2014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a:xfrm>
            <a:off x="6096000" y="6356350"/>
            <a:ext cx="762000" cy="365125"/>
          </a:xfrm>
        </p:spPr>
        <p:txBody>
          <a:bodyPr/>
          <a:lstStyle/>
          <a:p>
            <a:fld id="{D689F951-4724-4936-BF1F-309142FE7A1F}" type="slidenum">
              <a:rPr lang="es-CO" smtClean="0"/>
              <a:pPr/>
              <a:t>‹Nº›</a:t>
            </a:fld>
            <a:endParaRPr lang="es-CO"/>
          </a:p>
        </p:txBody>
      </p:sp>
      <p:sp>
        <p:nvSpPr>
          <p:cNvPr id="9" name="Rectangle 8"/>
          <p:cNvSpPr/>
          <p:nvPr/>
        </p:nvSpPr>
        <p:spPr>
          <a:xfrm rot="5400000">
            <a:off x="3681476" y="3354324"/>
            <a:ext cx="6858000" cy="149352"/>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F0230D98-8D2A-4D2E-91D3-785FB3D1E265}" type="datetimeFigureOut">
              <a:rPr lang="es-CO" smtClean="0"/>
              <a:pPr/>
              <a:t>16/08/2014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D689F951-4724-4936-BF1F-309142FE7A1F}" type="slidenum">
              <a:rPr lang="es-CO" smtClean="0"/>
              <a:pPr/>
              <a:t>‹Nº›</a:t>
            </a:fld>
            <a:endParaRPr lang="es-C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2">
        <a:schemeClr val="bg2"/>
      </p:bgRef>
    </p:bg>
    <p:spTree>
      <p:nvGrpSpPr>
        <p:cNvPr id="1" name=""/>
        <p:cNvGrpSpPr/>
        <p:nvPr/>
      </p:nvGrpSpPr>
      <p:grpSpPr>
        <a:xfrm>
          <a:off x="0" y="0"/>
          <a:ext cx="0" cy="0"/>
          <a:chOff x="0" y="0"/>
          <a:chExt cx="0" cy="0"/>
        </a:xfrm>
      </p:grpSpPr>
      <p:sp>
        <p:nvSpPr>
          <p:cNvPr id="7" name="Rectangle 6"/>
          <p:cNvSpPr/>
          <p:nvPr/>
        </p:nvSpPr>
        <p:spPr>
          <a:xfrm>
            <a:off x="-1" y="2545080"/>
            <a:ext cx="9144000" cy="3255264"/>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 y="2667000"/>
            <a:ext cx="9144000" cy="2739571"/>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1" y="5479143"/>
            <a:ext cx="9144000" cy="235857"/>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28599" y="2819400"/>
            <a:ext cx="8686800" cy="1463040"/>
          </a:xfrm>
        </p:spPr>
        <p:txBody>
          <a:bodyPr anchor="b" anchorCtr="0">
            <a:noAutofit/>
          </a:bodyPr>
          <a:lstStyle>
            <a:lvl1pPr algn="ctr">
              <a:defRPr sz="7200" b="0" cap="none" baseline="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571499" y="4800600"/>
            <a:ext cx="8001000" cy="548640"/>
          </a:xfrm>
        </p:spPr>
        <p:txBody>
          <a:bodyPr anchor="b"/>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F0230D98-8D2A-4D2E-91D3-785FB3D1E265}" type="datetimeFigureOut">
              <a:rPr lang="es-CO" smtClean="0"/>
              <a:pPr/>
              <a:t>16/08/2014</a:t>
            </a:fld>
            <a:endParaRPr lang="es-CO"/>
          </a:p>
        </p:txBody>
      </p:sp>
      <p:sp>
        <p:nvSpPr>
          <p:cNvPr id="5" name="Footer Placeholder 4"/>
          <p:cNvSpPr>
            <a:spLocks noGrp="1"/>
          </p:cNvSpPr>
          <p:nvPr>
            <p:ph type="ftr" sz="quarter" idx="11"/>
          </p:nvPr>
        </p:nvSpPr>
        <p:spPr>
          <a:xfrm>
            <a:off x="5791200" y="6356350"/>
            <a:ext cx="2895600" cy="365125"/>
          </a:xfrm>
        </p:spPr>
        <p:txBody>
          <a:bodyPr/>
          <a:lstStyle/>
          <a:p>
            <a:endParaRPr lang="es-CO"/>
          </a:p>
        </p:txBody>
      </p:sp>
      <p:sp>
        <p:nvSpPr>
          <p:cNvPr id="6" name="Slide Number Placeholder 5"/>
          <p:cNvSpPr>
            <a:spLocks noGrp="1"/>
          </p:cNvSpPr>
          <p:nvPr>
            <p:ph type="sldNum" sz="quarter" idx="12"/>
          </p:nvPr>
        </p:nvSpPr>
        <p:spPr>
          <a:xfrm>
            <a:off x="3959352" y="4389120"/>
            <a:ext cx="1216152" cy="365125"/>
          </a:xfrm>
        </p:spPr>
        <p:txBody>
          <a:bodyPr/>
          <a:lstStyle>
            <a:lvl1pPr algn="ctr">
              <a:defRPr sz="2400">
                <a:solidFill>
                  <a:srgbClr val="FFFFFF"/>
                </a:solidFill>
              </a:defRPr>
            </a:lvl1pPr>
          </a:lstStyle>
          <a:p>
            <a:fld id="{D689F951-4724-4936-BF1F-309142FE7A1F}" type="slidenum">
              <a:rPr lang="es-CO" smtClean="0"/>
              <a:pPr/>
              <a:t>‹Nº›</a:t>
            </a:fld>
            <a:endParaRPr lang="es-CO"/>
          </a:p>
        </p:txBody>
      </p:sp>
      <p:sp>
        <p:nvSpPr>
          <p:cNvPr id="11" name="TextBox 10"/>
          <p:cNvSpPr txBox="1"/>
          <p:nvPr/>
        </p:nvSpPr>
        <p:spPr>
          <a:xfrm>
            <a:off x="4818888" y="4261104"/>
            <a:ext cx="1219200" cy="584775"/>
          </a:xfrm>
          <a:prstGeom prst="rect">
            <a:avLst/>
          </a:prstGeom>
          <a:noFill/>
        </p:spPr>
        <p:txBody>
          <a:bodyPr wrap="square" rtlCol="0">
            <a:spAutoFit/>
          </a:bodyPr>
          <a:lstStyle/>
          <a:p>
            <a:pPr algn="l"/>
            <a:r>
              <a:rPr lang="en-US" sz="3200" spc="150" dirty="0" smtClean="0">
                <a:solidFill>
                  <a:srgbClr val="FFFFFF"/>
                </a:solidFill>
                <a:sym typeface="Wingdings"/>
              </a:rPr>
              <a:t></a:t>
            </a:r>
            <a:endParaRPr lang="en-US" sz="3200" spc="150" dirty="0">
              <a:solidFill>
                <a:srgbClr val="FFFFFF"/>
              </a:solidFill>
            </a:endParaRPr>
          </a:p>
        </p:txBody>
      </p:sp>
      <p:sp>
        <p:nvSpPr>
          <p:cNvPr id="12" name="TextBox 11"/>
          <p:cNvSpPr txBox="1"/>
          <p:nvPr/>
        </p:nvSpPr>
        <p:spPr>
          <a:xfrm>
            <a:off x="3148584" y="4261104"/>
            <a:ext cx="1219200" cy="584775"/>
          </a:xfrm>
          <a:prstGeom prst="rect">
            <a:avLst/>
          </a:prstGeom>
          <a:noFill/>
        </p:spPr>
        <p:txBody>
          <a:bodyPr wrap="square" rtlCol="0">
            <a:spAutoFit/>
          </a:bodyPr>
          <a:lstStyle/>
          <a:p>
            <a:pPr algn="r"/>
            <a:r>
              <a:rPr lang="en-US" sz="3200" spc="150" dirty="0" smtClean="0">
                <a:solidFill>
                  <a:srgbClr val="FFFFFF"/>
                </a:solidFill>
                <a:sym typeface="Wingdings"/>
              </a:rPr>
              <a:t></a:t>
            </a:r>
            <a:endParaRPr lang="en-US" sz="3200" spc="150" dirty="0">
              <a:solidFill>
                <a:srgbClr val="FFFFFF"/>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Date Placeholder 4"/>
          <p:cNvSpPr>
            <a:spLocks noGrp="1"/>
          </p:cNvSpPr>
          <p:nvPr>
            <p:ph type="dt" sz="half" idx="10"/>
          </p:nvPr>
        </p:nvSpPr>
        <p:spPr/>
        <p:txBody>
          <a:bodyPr/>
          <a:lstStyle/>
          <a:p>
            <a:fld id="{F0230D98-8D2A-4D2E-91D3-785FB3D1E265}" type="datetimeFigureOut">
              <a:rPr lang="es-CO" smtClean="0"/>
              <a:pPr/>
              <a:t>16/08/2014</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D689F951-4724-4936-BF1F-309142FE7A1F}" type="slidenum">
              <a:rPr lang="es-CO" smtClean="0"/>
              <a:pPr/>
              <a:t>‹Nº›</a:t>
            </a:fld>
            <a:endParaRPr lang="es-C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Date Placeholder 6"/>
          <p:cNvSpPr>
            <a:spLocks noGrp="1"/>
          </p:cNvSpPr>
          <p:nvPr>
            <p:ph type="dt" sz="half" idx="10"/>
          </p:nvPr>
        </p:nvSpPr>
        <p:spPr/>
        <p:txBody>
          <a:bodyPr/>
          <a:lstStyle/>
          <a:p>
            <a:fld id="{F0230D98-8D2A-4D2E-91D3-785FB3D1E265}" type="datetimeFigureOut">
              <a:rPr lang="es-CO" smtClean="0"/>
              <a:pPr/>
              <a:t>16/08/2014</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D689F951-4724-4936-BF1F-309142FE7A1F}" type="slidenum">
              <a:rPr lang="es-CO" smtClean="0"/>
              <a:pPr/>
              <a:t>‹Nº›</a:t>
            </a:fld>
            <a:endParaRPr lang="es-C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F0230D98-8D2A-4D2E-91D3-785FB3D1E265}" type="datetimeFigureOut">
              <a:rPr lang="es-CO" smtClean="0"/>
              <a:pPr/>
              <a:t>16/08/2014</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D689F951-4724-4936-BF1F-309142FE7A1F}" type="slidenum">
              <a:rPr lang="es-CO" smtClean="0"/>
              <a:pPr/>
              <a:t>‹Nº›</a:t>
            </a:fld>
            <a:endParaRPr lang="es-C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230D98-8D2A-4D2E-91D3-785FB3D1E265}" type="datetimeFigureOut">
              <a:rPr lang="es-CO" smtClean="0"/>
              <a:pPr/>
              <a:t>16/08/2014</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D689F951-4724-4936-BF1F-309142FE7A1F}" type="slidenum">
              <a:rPr lang="es-CO" smtClean="0"/>
              <a:pPr/>
              <a:t>‹Nº›</a:t>
            </a:fld>
            <a:endParaRPr lang="es-C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5638800" cy="946150"/>
          </a:xfrm>
        </p:spPr>
        <p:txBody>
          <a:bodyPr anchor="ctr">
            <a:noAutofit/>
          </a:bodyPr>
          <a:lstStyle>
            <a:lvl1pPr algn="l">
              <a:defRPr sz="40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38912" y="1719072"/>
            <a:ext cx="8247888" cy="45354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F0230D98-8D2A-4D2E-91D3-785FB3D1E265}" type="datetimeFigureOut">
              <a:rPr lang="es-CO" smtClean="0"/>
              <a:pPr/>
              <a:t>16/08/2014</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D689F951-4724-4936-BF1F-309142FE7A1F}" type="slidenum">
              <a:rPr lang="es-CO" smtClean="0"/>
              <a:pPr/>
              <a:t>‹Nº›</a:t>
            </a:fld>
            <a:endParaRPr lang="es-CO"/>
          </a:p>
        </p:txBody>
      </p:sp>
      <p:sp>
        <p:nvSpPr>
          <p:cNvPr id="8" name="Rectangle 7"/>
          <p:cNvSpPr/>
          <p:nvPr/>
        </p:nvSpPr>
        <p:spPr>
          <a:xfrm>
            <a:off x="6172200" y="161544"/>
            <a:ext cx="2971800" cy="115214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6248400" y="274320"/>
            <a:ext cx="2743200" cy="944880"/>
          </a:xfrm>
        </p:spPr>
        <p:txBody>
          <a:bodyPr anchor="ctr">
            <a:normAutofit/>
          </a:bodyPr>
          <a:lstStyle>
            <a:lvl1pPr marL="0" indent="0">
              <a:buNone/>
              <a:defRPr sz="16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9" name="Rectangle 8"/>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436880" y="1717040"/>
            <a:ext cx="8249920" cy="4531360"/>
          </a:xfrm>
          <a:solidFill>
            <a:schemeClr val="bg2">
              <a:lumMod val="60000"/>
              <a:lumOff val="40000"/>
            </a:schemeClr>
          </a:solidFill>
          <a:effectLst>
            <a:outerShdw blurRad="76200" dist="38100" dir="3600000" algn="ctr" rotWithShape="0">
              <a:srgbClr val="000000">
                <a:alpha val="50000"/>
              </a:srgb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5" name="Date Placeholder 4"/>
          <p:cNvSpPr>
            <a:spLocks noGrp="1"/>
          </p:cNvSpPr>
          <p:nvPr>
            <p:ph type="dt" sz="half" idx="10"/>
          </p:nvPr>
        </p:nvSpPr>
        <p:spPr/>
        <p:txBody>
          <a:bodyPr/>
          <a:lstStyle/>
          <a:p>
            <a:fld id="{F0230D98-8D2A-4D2E-91D3-785FB3D1E265}" type="datetimeFigureOut">
              <a:rPr lang="es-CO" smtClean="0"/>
              <a:pPr/>
              <a:t>16/08/2014</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D689F951-4724-4936-BF1F-309142FE7A1F}" type="slidenum">
              <a:rPr lang="es-CO" smtClean="0"/>
              <a:pPr/>
              <a:t>‹Nº›</a:t>
            </a:fld>
            <a:endParaRPr lang="es-CO"/>
          </a:p>
        </p:txBody>
      </p:sp>
      <p:sp>
        <p:nvSpPr>
          <p:cNvPr id="8" name="Rectangle 7"/>
          <p:cNvSpPr/>
          <p:nvPr/>
        </p:nvSpPr>
        <p:spPr>
          <a:xfrm>
            <a:off x="6172200" y="161544"/>
            <a:ext cx="2971800" cy="115214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9" name="Rectangle 8"/>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81000" y="228600"/>
            <a:ext cx="5638800" cy="1005840"/>
          </a:xfrm>
        </p:spPr>
        <p:txBody>
          <a:bodyPr anchor="ctr">
            <a:noAutofit/>
          </a:bodyPr>
          <a:lstStyle>
            <a:lvl1pPr algn="l">
              <a:defRPr sz="4000" b="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6248400" y="228600"/>
            <a:ext cx="2819400" cy="1005840"/>
          </a:xfrm>
        </p:spPr>
        <p:txBody>
          <a:bodyPr anchor="ctr">
            <a:normAutofit/>
          </a:bodyPr>
          <a:lstStyle>
            <a:lvl1pPr marL="0" indent="0">
              <a:buNone/>
              <a:defRPr sz="16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1" name="Rectangle 10"/>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00584"/>
            <a:ext cx="9144000" cy="1453896"/>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0" y="167641"/>
            <a:ext cx="9144000" cy="1154314"/>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57200" y="182880"/>
            <a:ext cx="8229600" cy="1111664"/>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F0230D98-8D2A-4D2E-91D3-785FB3D1E265}" type="datetimeFigureOut">
              <a:rPr lang="es-CO" smtClean="0"/>
              <a:pPr/>
              <a:t>16/08/2014</a:t>
            </a:fld>
            <a:endParaRPr lang="es-CO"/>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s-CO"/>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D689F951-4724-4936-BF1F-309142FE7A1F}" type="slidenum">
              <a:rPr lang="es-CO" smtClean="0"/>
              <a:pPr/>
              <a:t>‹Nº›</a:t>
            </a:fld>
            <a:endParaRPr lang="es-CO"/>
          </a:p>
        </p:txBody>
      </p:sp>
      <p:sp>
        <p:nvSpPr>
          <p:cNvPr id="9" name="Rectangle 8"/>
          <p:cNvSpPr/>
          <p:nvPr/>
        </p:nvSpPr>
        <p:spPr>
          <a:xfrm>
            <a:off x="0" y="1368552"/>
            <a:ext cx="9144000" cy="149352"/>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defTabSz="914400" rtl="0" eaLnBrk="1" latinLnBrk="0" hangingPunct="1">
        <a:spcBef>
          <a:spcPct val="0"/>
        </a:spcBef>
        <a:buNone/>
        <a:defRPr sz="5400" b="0" kern="1200" cap="none" spc="0">
          <a:ln w="13970" cmpd="sng">
            <a:solidFill>
              <a:srgbClr val="FFFFFF"/>
            </a:solidFill>
            <a:prstDash val="solid"/>
          </a:ln>
          <a:solidFill>
            <a:srgbClr val="FFFFFF"/>
          </a:solidFill>
          <a:effectLst>
            <a:outerShdw blurRad="63500" dir="3600000" algn="tl" rotWithShape="0">
              <a:srgbClr val="000000">
                <a:alpha val="70000"/>
              </a:srgbClr>
            </a:outerShdw>
          </a:effectLst>
          <a:latin typeface="+mj-lt"/>
          <a:ea typeface="+mj-ea"/>
          <a:cs typeface="+mj-cs"/>
        </a:defRPr>
      </a:lvl1pPr>
    </p:titleStyle>
    <p:bodyStyle>
      <a:lvl1pPr marL="342900" indent="-342900" algn="l" defTabSz="914400" rtl="0" eaLnBrk="1" latinLnBrk="0" hangingPunct="1">
        <a:spcBef>
          <a:spcPct val="20000"/>
        </a:spcBef>
        <a:buClr>
          <a:schemeClr val="accent1"/>
        </a:buClr>
        <a:buSzPct val="75000"/>
        <a:buFont typeface="Wingdings" pitchFamily="2" charset="2"/>
        <a:buChar char=""/>
        <a:defRPr sz="2400" kern="1200">
          <a:solidFill>
            <a:schemeClr val="tx2"/>
          </a:solidFill>
          <a:latin typeface="+mn-lt"/>
          <a:ea typeface="+mn-ea"/>
          <a:cs typeface="+mn-cs"/>
        </a:defRPr>
      </a:lvl1pPr>
      <a:lvl2pPr marL="742950" indent="-285750" algn="l" defTabSz="914400" rtl="0" eaLnBrk="1" latinLnBrk="0" hangingPunct="1">
        <a:spcBef>
          <a:spcPct val="20000"/>
        </a:spcBef>
        <a:buClr>
          <a:schemeClr val="accent2"/>
        </a:buClr>
        <a:buSzPct val="85000"/>
        <a:buFont typeface="Courier New" pitchFamily="49" charset="0"/>
        <a:buChar char="o"/>
        <a:defRPr sz="2000" kern="1200">
          <a:solidFill>
            <a:schemeClr val="tx2"/>
          </a:solidFill>
          <a:latin typeface="+mn-lt"/>
          <a:ea typeface="+mn-ea"/>
          <a:cs typeface="+mn-cs"/>
        </a:defRPr>
      </a:lvl2pPr>
      <a:lvl3pPr marL="11430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60020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2057400" indent="-228600" algn="l" defTabSz="914400" rtl="0" eaLnBrk="1" latinLnBrk="0" hangingPunct="1">
        <a:spcBef>
          <a:spcPct val="20000"/>
        </a:spcBef>
        <a:buClr>
          <a:schemeClr val="accent5"/>
        </a:buClr>
        <a:buFont typeface="Arial" pitchFamily="34" charset="0"/>
        <a:buChar char="•"/>
        <a:defRPr sz="1400" kern="1200" baseline="0">
          <a:solidFill>
            <a:schemeClr val="tx2"/>
          </a:solidFill>
          <a:latin typeface="+mn-lt"/>
          <a:ea typeface="+mn-ea"/>
          <a:cs typeface="+mn-cs"/>
        </a:defRPr>
      </a:lvl5pPr>
      <a:lvl6pPr marL="2514600" indent="-228600" algn="l" defTabSz="914400" rtl="0" eaLnBrk="1" latinLnBrk="0" hangingPunct="1">
        <a:spcBef>
          <a:spcPct val="20000"/>
        </a:spcBef>
        <a:buClr>
          <a:schemeClr val="accent6"/>
        </a:buClr>
        <a:buFont typeface="Arial" pitchFamily="34" charset="0"/>
        <a:buChar char="•"/>
        <a:defRPr sz="1400" kern="1200">
          <a:solidFill>
            <a:schemeClr val="tx2"/>
          </a:solidFill>
          <a:latin typeface="+mn-lt"/>
          <a:ea typeface="+mn-ea"/>
          <a:cs typeface="+mn-cs"/>
        </a:defRPr>
      </a:lvl6pPr>
      <a:lvl7pPr marL="2971800" indent="-22860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7pPr>
      <a:lvl8pPr marL="3429000" indent="-22860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8pPr>
      <a:lvl9pPr marL="3886200" indent="-228600" algn="l" defTabSz="914400" rtl="0" eaLnBrk="1" latinLnBrk="0" hangingPunct="1">
        <a:spcBef>
          <a:spcPct val="20000"/>
        </a:spcBef>
        <a:buClr>
          <a:schemeClr val="accent5"/>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CO" dirty="0" smtClean="0"/>
              <a:t>LOS FULJORAMAS.</a:t>
            </a:r>
            <a:endParaRPr lang="es-CO" dirty="0"/>
          </a:p>
        </p:txBody>
      </p:sp>
      <p:sp>
        <p:nvSpPr>
          <p:cNvPr id="3" name="2 Subtítulo"/>
          <p:cNvSpPr>
            <a:spLocks noGrp="1"/>
          </p:cNvSpPr>
          <p:nvPr>
            <p:ph type="subTitle" idx="1"/>
          </p:nvPr>
        </p:nvSpPr>
        <p:spPr/>
        <p:txBody>
          <a:bodyPr/>
          <a:lstStyle/>
          <a:p>
            <a:r>
              <a:rPr lang="es-CO" dirty="0" smtClean="0"/>
              <a:t>Ana María Figueredo /#11 /6°A.</a:t>
            </a:r>
            <a:endParaRPr lang="es-CO" dirty="0"/>
          </a:p>
        </p:txBody>
      </p:sp>
    </p:spTree>
    <p:extLst>
      <p:ext uri="{BB962C8B-B14F-4D97-AF65-F5344CB8AC3E}">
        <p14:creationId xmlns:p14="http://schemas.microsoft.com/office/powerpoint/2010/main" xmlns="" val="9482868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CO"/>
          </a:p>
        </p:txBody>
      </p:sp>
      <p:sp>
        <p:nvSpPr>
          <p:cNvPr id="3" name="2 Marcador de contenido"/>
          <p:cNvSpPr>
            <a:spLocks noGrp="1"/>
          </p:cNvSpPr>
          <p:nvPr>
            <p:ph idx="1"/>
          </p:nvPr>
        </p:nvSpPr>
        <p:spPr/>
        <p:txBody>
          <a:bodyPr/>
          <a:lstStyle/>
          <a:p>
            <a:r>
              <a:rPr lang="es-CO" dirty="0" smtClean="0"/>
              <a:t>Operación manual.</a:t>
            </a:r>
          </a:p>
          <a:p>
            <a:r>
              <a:rPr lang="es-CO" dirty="0"/>
              <a:t> </a:t>
            </a:r>
            <a:r>
              <a:rPr lang="es-CO" dirty="0" smtClean="0"/>
              <a:t>                                             </a:t>
            </a:r>
            <a:endParaRPr lang="es-CO" dirty="0"/>
          </a:p>
        </p:txBody>
      </p:sp>
    </p:spTree>
    <p:extLst>
      <p:ext uri="{BB962C8B-B14F-4D97-AF65-F5344CB8AC3E}">
        <p14:creationId xmlns:p14="http://schemas.microsoft.com/office/powerpoint/2010/main" xmlns="" val="34451152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CO"/>
          </a:p>
        </p:txBody>
      </p:sp>
      <p:sp>
        <p:nvSpPr>
          <p:cNvPr id="3" name="2 Marcador de contenido"/>
          <p:cNvSpPr>
            <a:spLocks noGrp="1"/>
          </p:cNvSpPr>
          <p:nvPr>
            <p:ph idx="1"/>
          </p:nvPr>
        </p:nvSpPr>
        <p:spPr>
          <a:xfrm>
            <a:off x="395536" y="1700808"/>
            <a:ext cx="8229600" cy="4525963"/>
          </a:xfrm>
        </p:spPr>
        <p:txBody>
          <a:bodyPr/>
          <a:lstStyle/>
          <a:p>
            <a:r>
              <a:rPr lang="es-CO" dirty="0" smtClean="0"/>
              <a:t>Conector.</a:t>
            </a:r>
          </a:p>
          <a:p>
            <a:endParaRPr lang="es-CO" dirty="0"/>
          </a:p>
          <a:p>
            <a:endParaRPr lang="es-CO" dirty="0" smtClean="0"/>
          </a:p>
          <a:p>
            <a:r>
              <a:rPr lang="es-CO" dirty="0" smtClean="0"/>
              <a:t>Conector de forma e pagina.</a:t>
            </a:r>
          </a:p>
          <a:p>
            <a:endParaRPr lang="es-CO" dirty="0" smtClean="0"/>
          </a:p>
          <a:p>
            <a:endParaRPr lang="es-CO" dirty="0"/>
          </a:p>
        </p:txBody>
      </p:sp>
      <p:sp>
        <p:nvSpPr>
          <p:cNvPr id="4" name="3 Conector"/>
          <p:cNvSpPr/>
          <p:nvPr/>
        </p:nvSpPr>
        <p:spPr>
          <a:xfrm>
            <a:off x="884784" y="2228524"/>
            <a:ext cx="576064" cy="64807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5" name="4 Documento"/>
          <p:cNvSpPr/>
          <p:nvPr/>
        </p:nvSpPr>
        <p:spPr>
          <a:xfrm>
            <a:off x="884784" y="3717032"/>
            <a:ext cx="1454968" cy="1152128"/>
          </a:xfrm>
          <a:prstGeom prst="flowChartDocumen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xmlns="" val="20309660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CO"/>
          </a:p>
        </p:txBody>
      </p:sp>
      <p:sp>
        <p:nvSpPr>
          <p:cNvPr id="3" name="2 Marcador de contenido"/>
          <p:cNvSpPr>
            <a:spLocks noGrp="1"/>
          </p:cNvSpPr>
          <p:nvPr>
            <p:ph idx="1"/>
          </p:nvPr>
        </p:nvSpPr>
        <p:spPr/>
        <p:txBody>
          <a:bodyPr/>
          <a:lstStyle/>
          <a:p>
            <a:r>
              <a:rPr lang="es-CO" dirty="0" smtClean="0"/>
              <a:t>Tarjeta </a:t>
            </a:r>
          </a:p>
          <a:p>
            <a:endParaRPr lang="es-CO" dirty="0"/>
          </a:p>
          <a:p>
            <a:endParaRPr lang="es-CO" dirty="0" smtClean="0"/>
          </a:p>
          <a:p>
            <a:endParaRPr lang="es-CO" dirty="0"/>
          </a:p>
          <a:p>
            <a:endParaRPr lang="es-CO" dirty="0" smtClean="0"/>
          </a:p>
          <a:p>
            <a:r>
              <a:rPr lang="es-CO" dirty="0" smtClean="0"/>
              <a:t>Cuenta preformada.</a:t>
            </a:r>
          </a:p>
          <a:p>
            <a:endParaRPr lang="es-CO" dirty="0"/>
          </a:p>
        </p:txBody>
      </p:sp>
      <p:sp>
        <p:nvSpPr>
          <p:cNvPr id="4" name="3 Cinta perforada"/>
          <p:cNvSpPr/>
          <p:nvPr/>
        </p:nvSpPr>
        <p:spPr>
          <a:xfrm>
            <a:off x="1187624" y="4509120"/>
            <a:ext cx="1800200" cy="1224136"/>
          </a:xfrm>
          <a:prstGeom prst="flowChartPunched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xmlns="" val="103442687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CO"/>
          </a:p>
        </p:txBody>
      </p:sp>
      <p:sp>
        <p:nvSpPr>
          <p:cNvPr id="3" name="2 Marcador de contenido"/>
          <p:cNvSpPr>
            <a:spLocks noGrp="1"/>
          </p:cNvSpPr>
          <p:nvPr>
            <p:ph idx="1"/>
          </p:nvPr>
        </p:nvSpPr>
        <p:spPr/>
        <p:txBody>
          <a:bodyPr/>
          <a:lstStyle/>
          <a:p>
            <a:r>
              <a:rPr lang="es-CO" dirty="0" smtClean="0"/>
              <a:t>Y</a:t>
            </a:r>
          </a:p>
          <a:p>
            <a:endParaRPr lang="es-CO" dirty="0"/>
          </a:p>
          <a:p>
            <a:endParaRPr lang="es-CO" dirty="0" smtClean="0"/>
          </a:p>
          <a:p>
            <a:endParaRPr lang="es-CO" dirty="0"/>
          </a:p>
          <a:p>
            <a:endParaRPr lang="es-CO" dirty="0" smtClean="0"/>
          </a:p>
          <a:p>
            <a:r>
              <a:rPr lang="es-CO" dirty="0" smtClean="0"/>
              <a:t>O</a:t>
            </a:r>
          </a:p>
          <a:p>
            <a:endParaRPr lang="es-CO" dirty="0"/>
          </a:p>
        </p:txBody>
      </p:sp>
      <p:sp>
        <p:nvSpPr>
          <p:cNvPr id="4" name="3 Y"/>
          <p:cNvSpPr/>
          <p:nvPr/>
        </p:nvSpPr>
        <p:spPr>
          <a:xfrm>
            <a:off x="644922" y="2496769"/>
            <a:ext cx="1008112" cy="1008112"/>
          </a:xfrm>
          <a:prstGeom prst="flowChartSummingJunct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5" name="4 O"/>
          <p:cNvSpPr/>
          <p:nvPr/>
        </p:nvSpPr>
        <p:spPr>
          <a:xfrm>
            <a:off x="716930" y="4630078"/>
            <a:ext cx="936104" cy="1008112"/>
          </a:xfrm>
          <a:prstGeom prst="flowChar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xmlns="" val="13655196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CO"/>
          </a:p>
        </p:txBody>
      </p:sp>
      <p:sp>
        <p:nvSpPr>
          <p:cNvPr id="3" name="2 Marcador de contenido"/>
          <p:cNvSpPr>
            <a:spLocks noGrp="1"/>
          </p:cNvSpPr>
          <p:nvPr>
            <p:ph idx="1"/>
          </p:nvPr>
        </p:nvSpPr>
        <p:spPr/>
        <p:txBody>
          <a:bodyPr/>
          <a:lstStyle/>
          <a:p>
            <a:endParaRPr lang="es-CO"/>
          </a:p>
        </p:txBody>
      </p:sp>
    </p:spTree>
    <p:extLst>
      <p:ext uri="{BB962C8B-B14F-4D97-AF65-F5344CB8AC3E}">
        <p14:creationId xmlns:p14="http://schemas.microsoft.com/office/powerpoint/2010/main" xmlns="" val="366507915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CO"/>
          </a:p>
        </p:txBody>
      </p:sp>
      <p:sp>
        <p:nvSpPr>
          <p:cNvPr id="3" name="2 Marcador de contenido"/>
          <p:cNvSpPr>
            <a:spLocks noGrp="1"/>
          </p:cNvSpPr>
          <p:nvPr>
            <p:ph idx="1"/>
          </p:nvPr>
        </p:nvSpPr>
        <p:spPr/>
        <p:txBody>
          <a:bodyPr/>
          <a:lstStyle/>
          <a:p>
            <a:endParaRPr lang="es-CO"/>
          </a:p>
        </p:txBody>
      </p:sp>
    </p:spTree>
    <p:extLst>
      <p:ext uri="{BB962C8B-B14F-4D97-AF65-F5344CB8AC3E}">
        <p14:creationId xmlns:p14="http://schemas.microsoft.com/office/powerpoint/2010/main" xmlns="" val="13332877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dirty="0" smtClean="0"/>
              <a:t>¿Qué son?</a:t>
            </a:r>
            <a:endParaRPr lang="es-CO" dirty="0"/>
          </a:p>
        </p:txBody>
      </p:sp>
      <p:sp>
        <p:nvSpPr>
          <p:cNvPr id="3" name="2 Marcador de contenido"/>
          <p:cNvSpPr>
            <a:spLocks noGrp="1"/>
          </p:cNvSpPr>
          <p:nvPr>
            <p:ph idx="1"/>
          </p:nvPr>
        </p:nvSpPr>
        <p:spPr/>
        <p:txBody>
          <a:bodyPr>
            <a:normAutofit/>
          </a:bodyPr>
          <a:lstStyle/>
          <a:p>
            <a:r>
              <a:rPr lang="es-CO" dirty="0"/>
              <a:t>EL Flujograma o Diagrama de Flujo, consiste en representar gráficamente hechos, situaciones, movimientos o relaciones de todo tipo, por medio de símbolos</a:t>
            </a:r>
            <a:r>
              <a:rPr lang="es-CO" dirty="0" smtClean="0"/>
              <a:t>.</a:t>
            </a:r>
          </a:p>
          <a:p>
            <a:r>
              <a:rPr lang="es-CO" dirty="0" smtClean="0"/>
              <a:t>Estos </a:t>
            </a:r>
            <a:r>
              <a:rPr lang="es-CO" dirty="0"/>
              <a:t>diagramas utilizan símbolos con significados definidos que representan los pasos del algoritmo, y representan el flujo de ejecución mediante flechas que conectan los puntos de inicio y de fin de proceso</a:t>
            </a:r>
            <a:r>
              <a:rPr lang="es-CO" dirty="0" smtClean="0"/>
              <a:t>.</a:t>
            </a:r>
          </a:p>
          <a:p>
            <a:endParaRPr lang="es-CO" dirty="0" smtClean="0"/>
          </a:p>
          <a:p>
            <a:pPr marL="0" indent="0">
              <a:buNone/>
            </a:pPr>
            <a:r>
              <a:rPr lang="es-CO" dirty="0"/>
              <a:t>    </a:t>
            </a:r>
            <a:r>
              <a:rPr lang="es-CO" sz="1100" dirty="0"/>
              <a:t>(http://www.monografias.com/trabajos14/flujograma/flujograma.shtml)</a:t>
            </a:r>
          </a:p>
          <a:p>
            <a:pPr marL="0" indent="0">
              <a:buNone/>
            </a:pPr>
            <a:r>
              <a:rPr lang="es-CO" dirty="0"/>
              <a:t>    </a:t>
            </a:r>
            <a:r>
              <a:rPr lang="es-CO" sz="1200" dirty="0"/>
              <a:t>(http://</a:t>
            </a:r>
            <a:r>
              <a:rPr lang="es-CO" sz="1200" dirty="0" smtClean="0"/>
              <a:t>es.wikipedia.org/wiki/Diagrama_de_flujo#Descripci.C3.B3n)</a:t>
            </a:r>
            <a:endParaRPr lang="es-CO" sz="1200" dirty="0"/>
          </a:p>
          <a:p>
            <a:endParaRPr lang="es-CO" dirty="0"/>
          </a:p>
        </p:txBody>
      </p:sp>
    </p:spTree>
    <p:extLst>
      <p:ext uri="{BB962C8B-B14F-4D97-AF65-F5344CB8AC3E}">
        <p14:creationId xmlns:p14="http://schemas.microsoft.com/office/powerpoint/2010/main" xmlns="" val="24472335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dirty="0" smtClean="0"/>
              <a:t>Ejemplo:</a:t>
            </a:r>
            <a:endParaRPr lang="es-CO" dirty="0"/>
          </a:p>
        </p:txBody>
      </p:sp>
      <p:pic>
        <p:nvPicPr>
          <p:cNvPr id="4" name="3 Marcador de contenido"/>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2771800" y="1628800"/>
            <a:ext cx="4104456" cy="4752528"/>
          </a:xfrm>
        </p:spPr>
      </p:pic>
    </p:spTree>
    <p:extLst>
      <p:ext uri="{BB962C8B-B14F-4D97-AF65-F5344CB8AC3E}">
        <p14:creationId xmlns:p14="http://schemas.microsoft.com/office/powerpoint/2010/main" xmlns="" val="7288973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dirty="0" smtClean="0"/>
              <a:t>Tipos.</a:t>
            </a:r>
            <a:endParaRPr lang="es-CO" dirty="0"/>
          </a:p>
        </p:txBody>
      </p:sp>
      <p:sp>
        <p:nvSpPr>
          <p:cNvPr id="3" name="2 Marcador de contenido"/>
          <p:cNvSpPr>
            <a:spLocks noGrp="1"/>
          </p:cNvSpPr>
          <p:nvPr>
            <p:ph idx="1"/>
          </p:nvPr>
        </p:nvSpPr>
        <p:spPr/>
        <p:txBody>
          <a:bodyPr>
            <a:normAutofit fontScale="70000" lnSpcReduction="20000"/>
          </a:bodyPr>
          <a:lstStyle/>
          <a:p>
            <a:r>
              <a:rPr lang="es-CO" dirty="0">
                <a:solidFill>
                  <a:srgbClr val="FF0000"/>
                </a:solidFill>
              </a:rPr>
              <a:t>Formato vertical: </a:t>
            </a:r>
            <a:r>
              <a:rPr lang="es-CO" dirty="0"/>
              <a:t>En él, el flujo y la secuencia de las operaciones, va de arriba hacia abajo. Es una lista ordenada de las operaciones de un proceso con toda la información que se considere necesaria, según su propósito</a:t>
            </a:r>
            <a:r>
              <a:rPr lang="es-CO" dirty="0" smtClean="0"/>
              <a:t>.</a:t>
            </a:r>
          </a:p>
          <a:p>
            <a:endParaRPr lang="es-CO" dirty="0"/>
          </a:p>
          <a:p>
            <a:r>
              <a:rPr lang="es-CO" dirty="0">
                <a:solidFill>
                  <a:srgbClr val="FF0000"/>
                </a:solidFill>
              </a:rPr>
              <a:t>Formato horizontal: </a:t>
            </a:r>
            <a:r>
              <a:rPr lang="es-CO" dirty="0"/>
              <a:t>En él, el flujo o la secuencia de las operaciones, va de izquierda a derecha</a:t>
            </a:r>
            <a:r>
              <a:rPr lang="es-CO" dirty="0" smtClean="0"/>
              <a:t>.</a:t>
            </a:r>
          </a:p>
          <a:p>
            <a:endParaRPr lang="es-CO" dirty="0"/>
          </a:p>
          <a:p>
            <a:r>
              <a:rPr lang="es-CO" dirty="0">
                <a:solidFill>
                  <a:srgbClr val="FF0000"/>
                </a:solidFill>
              </a:rPr>
              <a:t>Formato panorámico: </a:t>
            </a:r>
            <a:r>
              <a:rPr lang="es-CO" dirty="0"/>
              <a:t>El proceso entero está representado en una sola carta y puede apreciarse de una sola mirada mucho más rápido que leyendo el texto, lo que facilita su comprensión, aun para personas no familiarizadas. Registra no solo en línea vertical, sino también horizontal, distintas acciones simultáneas y la participación de más de un puesto o departamento que el formato vertical no registra</a:t>
            </a:r>
            <a:r>
              <a:rPr lang="es-CO" dirty="0" smtClean="0"/>
              <a:t>.</a:t>
            </a:r>
          </a:p>
          <a:p>
            <a:endParaRPr lang="es-CO" dirty="0"/>
          </a:p>
          <a:p>
            <a:r>
              <a:rPr lang="es-CO" dirty="0">
                <a:solidFill>
                  <a:srgbClr val="FF0000"/>
                </a:solidFill>
              </a:rPr>
              <a:t>Formato Arquitectónico: </a:t>
            </a:r>
            <a:r>
              <a:rPr lang="es-CO" dirty="0"/>
              <a:t>Describe el itinerario de ruta de una forma o persona sobre el plano arquitectónico del área de trabajo. El primero de los flujogramas es eminentemente descriptivo, mientras que los utilizados son fundamentalmente representativos</a:t>
            </a:r>
            <a:r>
              <a:rPr lang="es-CO" dirty="0" smtClean="0"/>
              <a:t>.</a:t>
            </a:r>
          </a:p>
          <a:p>
            <a:pPr marL="0" indent="0">
              <a:buNone/>
            </a:pPr>
            <a:r>
              <a:rPr lang="es-CO" sz="2000" dirty="0"/>
              <a:t> </a:t>
            </a:r>
            <a:r>
              <a:rPr lang="es-CO" sz="2000" dirty="0" smtClean="0"/>
              <a:t>      </a:t>
            </a:r>
            <a:r>
              <a:rPr lang="es-CO" sz="2000" dirty="0"/>
              <a:t>(http://</a:t>
            </a:r>
            <a:r>
              <a:rPr lang="es-CO" sz="2000" dirty="0" smtClean="0"/>
              <a:t>es.wikipedia.org/wiki/Diagrama_de_flujo#Descripci.C3.B3n)</a:t>
            </a:r>
          </a:p>
        </p:txBody>
      </p:sp>
    </p:spTree>
    <p:extLst>
      <p:ext uri="{BB962C8B-B14F-4D97-AF65-F5344CB8AC3E}">
        <p14:creationId xmlns:p14="http://schemas.microsoft.com/office/powerpoint/2010/main" xmlns="" val="26997775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CO" dirty="0"/>
          </a:p>
        </p:txBody>
      </p:sp>
      <p:sp>
        <p:nvSpPr>
          <p:cNvPr id="3" name="2 Marcador de contenido"/>
          <p:cNvSpPr>
            <a:spLocks noGrp="1"/>
          </p:cNvSpPr>
          <p:nvPr>
            <p:ph idx="1"/>
          </p:nvPr>
        </p:nvSpPr>
        <p:spPr/>
        <p:txBody>
          <a:bodyPr/>
          <a:lstStyle/>
          <a:p>
            <a:r>
              <a:rPr lang="es-CO" dirty="0" smtClean="0"/>
              <a:t>Proceso.       </a:t>
            </a:r>
          </a:p>
          <a:p>
            <a:endParaRPr lang="es-CO" dirty="0"/>
          </a:p>
          <a:p>
            <a:endParaRPr lang="es-CO" dirty="0" smtClean="0"/>
          </a:p>
          <a:p>
            <a:endParaRPr lang="es-CO" dirty="0" smtClean="0"/>
          </a:p>
          <a:p>
            <a:endParaRPr lang="es-CO" dirty="0"/>
          </a:p>
          <a:p>
            <a:endParaRPr lang="es-CO" dirty="0" smtClean="0"/>
          </a:p>
          <a:p>
            <a:r>
              <a:rPr lang="es-CO" dirty="0" smtClean="0"/>
              <a:t>Decisión.</a:t>
            </a:r>
          </a:p>
          <a:p>
            <a:endParaRPr lang="es-CO" dirty="0" smtClean="0"/>
          </a:p>
        </p:txBody>
      </p:sp>
      <p:sp>
        <p:nvSpPr>
          <p:cNvPr id="4" name="3 Proceso"/>
          <p:cNvSpPr/>
          <p:nvPr/>
        </p:nvSpPr>
        <p:spPr>
          <a:xfrm>
            <a:off x="971600" y="2204864"/>
            <a:ext cx="2088232" cy="1296144"/>
          </a:xfrm>
          <a:prstGeom prst="flowChartProcess">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5" name="4 Decisión"/>
          <p:cNvSpPr/>
          <p:nvPr/>
        </p:nvSpPr>
        <p:spPr>
          <a:xfrm>
            <a:off x="1259632" y="4941168"/>
            <a:ext cx="936104" cy="1152128"/>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xmlns="" val="21878806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CO"/>
          </a:p>
        </p:txBody>
      </p:sp>
      <p:sp>
        <p:nvSpPr>
          <p:cNvPr id="3" name="2 Marcador de contenido"/>
          <p:cNvSpPr>
            <a:spLocks noGrp="1"/>
          </p:cNvSpPr>
          <p:nvPr>
            <p:ph idx="1"/>
          </p:nvPr>
        </p:nvSpPr>
        <p:spPr/>
        <p:txBody>
          <a:bodyPr/>
          <a:lstStyle/>
          <a:p>
            <a:r>
              <a:rPr lang="es-CO" dirty="0" smtClean="0"/>
              <a:t> proceso alternativo.</a:t>
            </a:r>
          </a:p>
          <a:p>
            <a:endParaRPr lang="es-CO" dirty="0"/>
          </a:p>
          <a:p>
            <a:endParaRPr lang="es-CO" dirty="0" smtClean="0"/>
          </a:p>
          <a:p>
            <a:endParaRPr lang="es-CO" dirty="0"/>
          </a:p>
          <a:p>
            <a:endParaRPr lang="es-CO" dirty="0" smtClean="0"/>
          </a:p>
          <a:p>
            <a:r>
              <a:rPr lang="es-CO" dirty="0" smtClean="0"/>
              <a:t>Datos.</a:t>
            </a:r>
          </a:p>
          <a:p>
            <a:endParaRPr lang="es-CO" dirty="0"/>
          </a:p>
        </p:txBody>
      </p:sp>
      <p:sp>
        <p:nvSpPr>
          <p:cNvPr id="4" name="3 Proceso alternativo"/>
          <p:cNvSpPr/>
          <p:nvPr/>
        </p:nvSpPr>
        <p:spPr>
          <a:xfrm>
            <a:off x="899592" y="2060848"/>
            <a:ext cx="2520280" cy="1440160"/>
          </a:xfrm>
          <a:prstGeom prst="flowChartAlternateProcess">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5" name="4 Datos"/>
          <p:cNvSpPr/>
          <p:nvPr/>
        </p:nvSpPr>
        <p:spPr>
          <a:xfrm>
            <a:off x="1040430" y="4437112"/>
            <a:ext cx="1224136" cy="1224136"/>
          </a:xfrm>
          <a:prstGeom prst="flowChartInputOutp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xmlns="" val="9898475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CO"/>
          </a:p>
        </p:txBody>
      </p:sp>
      <p:sp>
        <p:nvSpPr>
          <p:cNvPr id="3" name="2 Marcador de contenido"/>
          <p:cNvSpPr>
            <a:spLocks noGrp="1"/>
          </p:cNvSpPr>
          <p:nvPr>
            <p:ph idx="1"/>
          </p:nvPr>
        </p:nvSpPr>
        <p:spPr/>
        <p:txBody>
          <a:bodyPr/>
          <a:lstStyle/>
          <a:p>
            <a:r>
              <a:rPr lang="es-CO" dirty="0" smtClean="0"/>
              <a:t>Almacenamiento interno.</a:t>
            </a:r>
          </a:p>
          <a:p>
            <a:endParaRPr lang="es-CO" dirty="0"/>
          </a:p>
          <a:p>
            <a:endParaRPr lang="es-CO" dirty="0" smtClean="0"/>
          </a:p>
          <a:p>
            <a:endParaRPr lang="es-CO" dirty="0"/>
          </a:p>
          <a:p>
            <a:endParaRPr lang="es-CO" dirty="0" smtClean="0"/>
          </a:p>
          <a:p>
            <a:r>
              <a:rPr lang="es-CO" smtClean="0"/>
              <a:t>Proceso predeterminado.</a:t>
            </a:r>
          </a:p>
          <a:p>
            <a:endParaRPr lang="es-CO" dirty="0" smtClean="0"/>
          </a:p>
          <a:p>
            <a:endParaRPr lang="es-CO" dirty="0"/>
          </a:p>
        </p:txBody>
      </p:sp>
      <p:sp>
        <p:nvSpPr>
          <p:cNvPr id="4" name="3 Almacenamiento interno"/>
          <p:cNvSpPr/>
          <p:nvPr/>
        </p:nvSpPr>
        <p:spPr>
          <a:xfrm>
            <a:off x="1043608" y="2204864"/>
            <a:ext cx="2376264" cy="1440160"/>
          </a:xfrm>
          <a:prstGeom prst="flowChartInternalStorag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5" name="4 Proceso predefinido"/>
          <p:cNvSpPr/>
          <p:nvPr/>
        </p:nvSpPr>
        <p:spPr>
          <a:xfrm>
            <a:off x="1187624" y="4581128"/>
            <a:ext cx="2448272" cy="1800200"/>
          </a:xfrm>
          <a:prstGeom prst="flowChartPredefined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xmlns="" val="10292067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CO"/>
          </a:p>
        </p:txBody>
      </p:sp>
      <p:sp>
        <p:nvSpPr>
          <p:cNvPr id="3" name="2 Marcador de contenido"/>
          <p:cNvSpPr>
            <a:spLocks noGrp="1"/>
          </p:cNvSpPr>
          <p:nvPr>
            <p:ph idx="1"/>
          </p:nvPr>
        </p:nvSpPr>
        <p:spPr/>
        <p:txBody>
          <a:bodyPr/>
          <a:lstStyle/>
          <a:p>
            <a:r>
              <a:rPr lang="es-CO" dirty="0" smtClean="0"/>
              <a:t>Documento.</a:t>
            </a:r>
          </a:p>
          <a:p>
            <a:endParaRPr lang="es-CO" dirty="0"/>
          </a:p>
          <a:p>
            <a:endParaRPr lang="es-CO" dirty="0" smtClean="0"/>
          </a:p>
          <a:p>
            <a:endParaRPr lang="es-CO" dirty="0"/>
          </a:p>
          <a:p>
            <a:endParaRPr lang="es-CO" dirty="0" smtClean="0"/>
          </a:p>
          <a:p>
            <a:r>
              <a:rPr lang="es-CO" dirty="0" err="1" smtClean="0"/>
              <a:t>Multidocumento</a:t>
            </a:r>
            <a:r>
              <a:rPr lang="es-CO" dirty="0" smtClean="0"/>
              <a:t>.</a:t>
            </a:r>
          </a:p>
          <a:p>
            <a:endParaRPr lang="es-CO" dirty="0"/>
          </a:p>
          <a:p>
            <a:endParaRPr lang="es-CO" dirty="0" smtClean="0"/>
          </a:p>
          <a:p>
            <a:endParaRPr lang="es-CO" dirty="0" smtClean="0"/>
          </a:p>
        </p:txBody>
      </p:sp>
      <p:sp>
        <p:nvSpPr>
          <p:cNvPr id="4" name="3 Documento"/>
          <p:cNvSpPr/>
          <p:nvPr/>
        </p:nvSpPr>
        <p:spPr>
          <a:xfrm>
            <a:off x="971600" y="2276872"/>
            <a:ext cx="2304256" cy="1584176"/>
          </a:xfrm>
          <a:prstGeom prst="flowChartDocumen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5" name="4 Multidocumento"/>
          <p:cNvSpPr/>
          <p:nvPr/>
        </p:nvSpPr>
        <p:spPr>
          <a:xfrm>
            <a:off x="995903" y="4437112"/>
            <a:ext cx="2376264" cy="1656184"/>
          </a:xfrm>
          <a:prstGeom prst="flowChartMultidocumen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xmlns="" val="13820010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CO"/>
          </a:p>
        </p:txBody>
      </p:sp>
      <p:sp>
        <p:nvSpPr>
          <p:cNvPr id="3" name="2 Marcador de contenido"/>
          <p:cNvSpPr>
            <a:spLocks noGrp="1"/>
          </p:cNvSpPr>
          <p:nvPr>
            <p:ph idx="1"/>
          </p:nvPr>
        </p:nvSpPr>
        <p:spPr/>
        <p:txBody>
          <a:bodyPr/>
          <a:lstStyle/>
          <a:p>
            <a:r>
              <a:rPr lang="es-CO" dirty="0" smtClean="0"/>
              <a:t>Terminador.</a:t>
            </a:r>
          </a:p>
          <a:p>
            <a:endParaRPr lang="es-CO" dirty="0" smtClean="0"/>
          </a:p>
          <a:p>
            <a:endParaRPr lang="es-CO" dirty="0"/>
          </a:p>
          <a:p>
            <a:endParaRPr lang="es-CO" dirty="0" smtClean="0"/>
          </a:p>
          <a:p>
            <a:r>
              <a:rPr lang="es-CO" dirty="0" smtClean="0"/>
              <a:t>Preparación</a:t>
            </a:r>
          </a:p>
          <a:p>
            <a:endParaRPr lang="es-CO" dirty="0"/>
          </a:p>
          <a:p>
            <a:endParaRPr lang="es-CO" dirty="0" smtClean="0"/>
          </a:p>
          <a:p>
            <a:endParaRPr lang="es-CO" dirty="0"/>
          </a:p>
        </p:txBody>
      </p:sp>
      <p:sp>
        <p:nvSpPr>
          <p:cNvPr id="5" name="4 Preparación"/>
          <p:cNvSpPr/>
          <p:nvPr/>
        </p:nvSpPr>
        <p:spPr>
          <a:xfrm>
            <a:off x="755576" y="4293096"/>
            <a:ext cx="2160240" cy="1512168"/>
          </a:xfrm>
          <a:prstGeom prst="flowChartPreparat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xmlns="" val="409405707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catur">
  <a:themeElements>
    <a:clrScheme name="Decatur">
      <a:dk1>
        <a:sysClr val="windowText" lastClr="000000"/>
      </a:dk1>
      <a:lt1>
        <a:sysClr val="window" lastClr="FFFFFF"/>
      </a:lt1>
      <a:dk2>
        <a:srgbClr val="55554A"/>
      </a:dk2>
      <a:lt2>
        <a:srgbClr val="D7DAE1"/>
      </a:lt2>
      <a:accent1>
        <a:srgbClr val="F4680B"/>
      </a:accent1>
      <a:accent2>
        <a:srgbClr val="ABB19F"/>
      </a:accent2>
      <a:accent3>
        <a:srgbClr val="948774"/>
      </a:accent3>
      <a:accent4>
        <a:srgbClr val="7EB8E7"/>
      </a:accent4>
      <a:accent5>
        <a:srgbClr val="E3B651"/>
      </a:accent5>
      <a:accent6>
        <a:srgbClr val="96756C"/>
      </a:accent6>
      <a:hlink>
        <a:srgbClr val="66AACD"/>
      </a:hlink>
      <a:folHlink>
        <a:srgbClr val="809DB3"/>
      </a:folHlink>
    </a:clrScheme>
    <a:fontScheme name="Decatur">
      <a:majorFont>
        <a:latin typeface="Bodoni MT Condensed"/>
        <a:ea typeface=""/>
        <a:cs typeface=""/>
        <a:font script="Grek" typeface="Times New Roman"/>
        <a:font script="Cyrl" typeface="Times New Roman"/>
        <a:font script="Jpan" typeface="HG明朝E"/>
        <a:font script="Hang" typeface="HY목각파임B"/>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catur">
      <a:fillStyleLst>
        <a:solidFill>
          <a:schemeClr val="phClr"/>
        </a:solidFill>
        <a:gradFill rotWithShape="1">
          <a:gsLst>
            <a:gs pos="0">
              <a:schemeClr val="phClr">
                <a:tint val="90000"/>
                <a:satMod val="110000"/>
              </a:schemeClr>
            </a:gs>
            <a:gs pos="47500">
              <a:schemeClr val="phClr">
                <a:tint val="53000"/>
                <a:satMod val="120000"/>
              </a:schemeClr>
            </a:gs>
            <a:gs pos="58500">
              <a:schemeClr val="phClr">
                <a:tint val="53000"/>
                <a:satMod val="120000"/>
              </a:schemeClr>
            </a:gs>
            <a:gs pos="100000">
              <a:schemeClr val="phClr">
                <a:tint val="90000"/>
                <a:satMod val="110000"/>
              </a:schemeClr>
            </a:gs>
          </a:gsLst>
          <a:lin ang="3600000" scaled="1"/>
        </a:gradFill>
        <a:gradFill rotWithShape="1">
          <a:gsLst>
            <a:gs pos="0">
              <a:schemeClr val="phClr">
                <a:shade val="54000"/>
                <a:satMod val="105000"/>
              </a:schemeClr>
            </a:gs>
            <a:gs pos="47500">
              <a:schemeClr val="phClr">
                <a:shade val="88000"/>
                <a:satMod val="105000"/>
              </a:schemeClr>
            </a:gs>
            <a:gs pos="58500">
              <a:schemeClr val="phClr">
                <a:shade val="88000"/>
                <a:satMod val="105000"/>
              </a:schemeClr>
            </a:gs>
            <a:gs pos="100000">
              <a:schemeClr val="phClr">
                <a:shade val="54000"/>
                <a:satMod val="105000"/>
              </a:schemeClr>
            </a:gs>
          </a:gsLst>
          <a:lin ang="3600000" scaled="1"/>
        </a:gradFill>
      </a:fillStyleLst>
      <a:lnStyleLst>
        <a:ln w="10000" cap="flat" cmpd="sng" algn="ctr">
          <a:solidFill>
            <a:schemeClr val="phClr"/>
          </a:solidFill>
          <a:prstDash val="solid"/>
        </a:ln>
        <a:ln w="2825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3600000" algn="r" rotWithShape="0">
              <a:srgbClr val="000000">
                <a:alpha val="30000"/>
              </a:srgbClr>
            </a:outerShdw>
          </a:effectLst>
        </a:effectStyle>
        <a:effectStyle>
          <a:effectLst>
            <a:outerShdw blurRad="63500" dist="25400" dir="3600000" algn="r" rotWithShape="0">
              <a:srgbClr val="000000">
                <a:alpha val="36000"/>
              </a:srgbClr>
            </a:outerShdw>
          </a:effectLst>
          <a:scene3d>
            <a:camera prst="orthographicFront">
              <a:rot lat="0" lon="0" rev="0"/>
            </a:camera>
            <a:lightRig rig="harsh" dir="tl">
              <a:rot lat="0" lon="0" rev="9000000"/>
            </a:lightRig>
          </a:scene3d>
          <a:sp3d prstMaterial="flat">
            <a:bevelT w="38100" h="50800" prst="softRound"/>
          </a:sp3d>
        </a:effectStyle>
        <a:effectStyle>
          <a:effectLst>
            <a:outerShdw blurRad="76200" dist="38100" dir="3600000" algn="r" rotWithShape="0">
              <a:srgbClr val="000000">
                <a:alpha val="60000"/>
              </a:srgbClr>
            </a:outerShdw>
          </a:effectLst>
          <a:scene3d>
            <a:camera prst="orthographicFront">
              <a:rot lat="0" lon="0" rev="0"/>
            </a:camera>
            <a:lightRig rig="harsh" dir="tl">
              <a:rot lat="0" lon="0" rev="9000000"/>
            </a:lightRig>
          </a:scene3d>
          <a:sp3d contourW="44450" prstMaterial="flat">
            <a:bevelT w="38100" h="50800" prst="softRound"/>
            <a:contourClr>
              <a:schemeClr val="phClr">
                <a:tint val="5"/>
                <a:satMod val="130000"/>
              </a:schemeClr>
            </a:contourClr>
          </a:sp3d>
        </a:effectStyle>
      </a:effectStyleLst>
      <a:bgFillStyleLst>
        <a:solidFill>
          <a:schemeClr val="phClr"/>
        </a:solidFill>
        <a:gradFill rotWithShape="1">
          <a:gsLst>
            <a:gs pos="0">
              <a:schemeClr val="phClr">
                <a:tint val="100000"/>
                <a:shade val="52000"/>
                <a:satMod val="105000"/>
              </a:schemeClr>
            </a:gs>
            <a:gs pos="47500">
              <a:schemeClr val="phClr">
                <a:tint val="90000"/>
                <a:shade val="89000"/>
                <a:satMod val="105000"/>
              </a:schemeClr>
            </a:gs>
            <a:gs pos="58500">
              <a:schemeClr val="phClr">
                <a:tint val="85000"/>
                <a:shade val="89000"/>
                <a:satMod val="105000"/>
              </a:schemeClr>
            </a:gs>
            <a:gs pos="100000">
              <a:schemeClr val="phClr">
                <a:tint val="100000"/>
                <a:shade val="52000"/>
                <a:satMod val="105000"/>
              </a:schemeClr>
            </a:gs>
          </a:gsLst>
          <a:lin ang="3600000" scaled="0"/>
        </a:gradFill>
        <a:blipFill rotWithShape="1">
          <a:blip xmlns:r="http://schemas.openxmlformats.org/officeDocument/2006/relationships" r:embed="rId1">
            <a:duotone>
              <a:schemeClr val="phClr">
                <a:tint val="98000"/>
              </a:schemeClr>
              <a:schemeClr val="phClr">
                <a:shade val="85000"/>
                <a:satMod val="120000"/>
              </a:schemeClr>
            </a:duotone>
          </a:blip>
          <a:tile tx="0" ty="0" sx="52000" sy="5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TC101790490[[fn=Decatur]]</Template>
  <TotalTime>78</TotalTime>
  <Words>313</Words>
  <Application>Microsoft Office PowerPoint</Application>
  <PresentationFormat>Presentación en pantalla (4:3)</PresentationFormat>
  <Paragraphs>68</Paragraphs>
  <Slides>15</Slides>
  <Notes>0</Notes>
  <HiddenSlides>0</HiddenSlides>
  <MMClips>0</MMClips>
  <ScaleCrop>false</ScaleCrop>
  <HeadingPairs>
    <vt:vector size="4" baseType="variant">
      <vt:variant>
        <vt:lpstr>Tema</vt:lpstr>
      </vt:variant>
      <vt:variant>
        <vt:i4>1</vt:i4>
      </vt:variant>
      <vt:variant>
        <vt:lpstr>Títulos de diapositiva</vt:lpstr>
      </vt:variant>
      <vt:variant>
        <vt:i4>15</vt:i4>
      </vt:variant>
    </vt:vector>
  </HeadingPairs>
  <TitlesOfParts>
    <vt:vector size="16" baseType="lpstr">
      <vt:lpstr>Decatur</vt:lpstr>
      <vt:lpstr>LOS FULJORAMAS.</vt:lpstr>
      <vt:lpstr>¿Qué son?</vt:lpstr>
      <vt:lpstr>Ejemplo:</vt:lpstr>
      <vt:lpstr>Tipos.</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LOS FULJORAMAS.</dc:title>
  <dc:creator>Sistemas</dc:creator>
  <cp:lastModifiedBy>Ana M</cp:lastModifiedBy>
  <cp:revision>12</cp:revision>
  <dcterms:created xsi:type="dcterms:W3CDTF">2014-07-21T17:19:23Z</dcterms:created>
  <dcterms:modified xsi:type="dcterms:W3CDTF">2014-08-16T15:01:15Z</dcterms:modified>
</cp:coreProperties>
</file>